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20" r:id="rId3"/>
    <p:sldId id="417" r:id="rId4"/>
    <p:sldId id="537" r:id="rId5"/>
    <p:sldId id="400" r:id="rId6"/>
    <p:sldId id="509" r:id="rId7"/>
    <p:sldId id="508" r:id="rId8"/>
    <p:sldId id="510" r:id="rId9"/>
    <p:sldId id="562" r:id="rId10"/>
    <p:sldId id="563" r:id="rId11"/>
    <p:sldId id="564" r:id="rId12"/>
    <p:sldId id="565" r:id="rId13"/>
    <p:sldId id="567" r:id="rId14"/>
    <p:sldId id="566" r:id="rId15"/>
    <p:sldId id="568" r:id="rId16"/>
    <p:sldId id="569" r:id="rId17"/>
    <p:sldId id="570" r:id="rId18"/>
    <p:sldId id="571" r:id="rId19"/>
    <p:sldId id="572" r:id="rId20"/>
    <p:sldId id="573" r:id="rId21"/>
    <p:sldId id="574" r:id="rId22"/>
    <p:sldId id="575" r:id="rId23"/>
    <p:sldId id="576" r:id="rId24"/>
    <p:sldId id="514" r:id="rId25"/>
    <p:sldId id="515" r:id="rId26"/>
    <p:sldId id="577" r:id="rId27"/>
    <p:sldId id="578" r:id="rId28"/>
    <p:sldId id="579" r:id="rId29"/>
    <p:sldId id="580" r:id="rId30"/>
    <p:sldId id="581" r:id="rId31"/>
    <p:sldId id="582" r:id="rId32"/>
    <p:sldId id="521" r:id="rId33"/>
    <p:sldId id="520" r:id="rId34"/>
    <p:sldId id="542" r:id="rId35"/>
    <p:sldId id="583" r:id="rId36"/>
    <p:sldId id="584" r:id="rId37"/>
    <p:sldId id="585" r:id="rId38"/>
    <p:sldId id="541" r:id="rId39"/>
    <p:sldId id="586" r:id="rId40"/>
    <p:sldId id="587" r:id="rId41"/>
    <p:sldId id="588" r:id="rId42"/>
    <p:sldId id="540" r:id="rId43"/>
    <p:sldId id="543" r:id="rId44"/>
    <p:sldId id="551" r:id="rId45"/>
    <p:sldId id="589" r:id="rId46"/>
    <p:sldId id="590" r:id="rId47"/>
    <p:sldId id="591" r:id="rId48"/>
    <p:sldId id="592" r:id="rId49"/>
    <p:sldId id="523" r:id="rId5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1D65"/>
    <a:srgbClr val="F20253"/>
    <a:srgbClr val="339933"/>
    <a:srgbClr val="F7F7F7"/>
    <a:srgbClr val="F3F3F2"/>
    <a:srgbClr val="FFFFFF"/>
    <a:srgbClr val="00CC00"/>
    <a:srgbClr val="3BAFDA"/>
    <a:srgbClr val="EDF4FC"/>
    <a:srgbClr val="00D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3979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9441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386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988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207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513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750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191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377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921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836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252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DD0F3-84E0-417F-B742-D4EF87512509}" type="datetimeFigureOut">
              <a:rPr lang="id-ID" smtClean="0"/>
              <a:t>28/07/2022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B5EC5-F4EB-4CCF-A276-F8FCF106810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113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echmplish Consultancy Servic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0"/>
          <a:stretch/>
        </p:blipFill>
        <p:spPr bwMode="auto">
          <a:xfrm>
            <a:off x="0" y="9236"/>
            <a:ext cx="12192000" cy="48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niversitas Komputer Indones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056" y="40641"/>
            <a:ext cx="1416304" cy="141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54" y="4885718"/>
            <a:ext cx="1105676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Tambahan</a:t>
            </a:r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b="1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Materi</a:t>
            </a:r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JAVA</a:t>
            </a:r>
            <a:endParaRPr lang="en-US" sz="4000" b="1" dirty="0" smtClean="0">
              <a:solidFill>
                <a:schemeClr val="tx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35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sz="35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Database (</a:t>
            </a:r>
            <a:r>
              <a:rPr lang="en-US" sz="35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Penerapan</a:t>
            </a:r>
            <a:r>
              <a:rPr lang="en-US" sz="35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MVC)</a:t>
            </a:r>
            <a:endParaRPr lang="id-ID" sz="35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47394" y="6282311"/>
            <a:ext cx="6847724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Pemateri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: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Chrismikha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Hardyanto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S.Kom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.,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M.Kom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id-ID" sz="2000" dirty="0">
              <a:solidFill>
                <a:schemeClr val="tx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4" descr="6 OOP Concepts in Java with examples · Raygun Blo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1" t="13444" r="21072" b="14906"/>
          <a:stretch/>
        </p:blipFill>
        <p:spPr bwMode="auto">
          <a:xfrm>
            <a:off x="9286332" y="5135418"/>
            <a:ext cx="2791876" cy="155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3054" y="-112366"/>
            <a:ext cx="9602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 smtClean="0">
                <a:solidFill>
                  <a:srgbClr val="EDF4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Pemrograman</a:t>
            </a:r>
            <a:r>
              <a:rPr lang="en-US" sz="6000" b="1" dirty="0" smtClean="0">
                <a:solidFill>
                  <a:srgbClr val="EDF4F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Visual</a:t>
            </a:r>
            <a:endParaRPr lang="id-ID" sz="6000" b="1" dirty="0">
              <a:solidFill>
                <a:srgbClr val="EDF4F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76784"/>
            <a:ext cx="11286945" cy="11279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overiding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AbstractTableModel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yaitu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getColumnName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index).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bertujuan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mengumbah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title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kolom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ditampilkan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</a:t>
            </a:r>
            <a:r>
              <a:rPr lang="en-US" sz="4800" b="1" dirty="0" err="1" smtClean="0">
                <a:solidFill>
                  <a:srgbClr val="00B0F0"/>
                </a:solidFill>
              </a:rPr>
              <a:t>Tabel</a:t>
            </a:r>
            <a:r>
              <a:rPr lang="en-US" sz="4800" b="1" dirty="0" smtClean="0">
                <a:solidFill>
                  <a:srgbClr val="00B0F0"/>
                </a:solidFill>
              </a:rPr>
              <a:t>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7201969" y="3983103"/>
            <a:ext cx="4929417" cy="13093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Panggil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getColumnName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Int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index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TabelAnggotaModel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lalu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1662" y="2197980"/>
            <a:ext cx="6550848" cy="440785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00" y="2235900"/>
            <a:ext cx="6293183" cy="425909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15154" y="3671947"/>
            <a:ext cx="1471756" cy="235036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34695" y="3256132"/>
            <a:ext cx="1471756" cy="235036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84"/>
          <p:cNvSpPr txBox="1"/>
          <p:nvPr/>
        </p:nvSpPr>
        <p:spPr>
          <a:xfrm>
            <a:off x="3106451" y="3186859"/>
            <a:ext cx="3918670" cy="4087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index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kolom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9" name="Shape 84"/>
          <p:cNvSpPr txBox="1"/>
          <p:nvPr/>
        </p:nvSpPr>
        <p:spPr>
          <a:xfrm>
            <a:off x="3786910" y="3574392"/>
            <a:ext cx="3415059" cy="4087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Return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kolom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(title)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30" name="Shape 84"/>
          <p:cNvSpPr txBox="1"/>
          <p:nvPr/>
        </p:nvSpPr>
        <p:spPr>
          <a:xfrm>
            <a:off x="7201968" y="5447067"/>
            <a:ext cx="4929417" cy="10479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Catatan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penentuan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kolom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kolomnya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lihat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getValueAt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7816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76784"/>
            <a:ext cx="11286945" cy="7504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terakhir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delegate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beberapa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dibutuhkan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oleh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abelModel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menghandle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komunikasi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apabila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perubahan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</a:t>
            </a:r>
            <a:r>
              <a:rPr lang="en-US" sz="4800" b="1" dirty="0" err="1" smtClean="0">
                <a:solidFill>
                  <a:srgbClr val="00B0F0"/>
                </a:solidFill>
              </a:rPr>
              <a:t>Tabel</a:t>
            </a:r>
            <a:r>
              <a:rPr lang="en-US" sz="4800" b="1" dirty="0" smtClean="0">
                <a:solidFill>
                  <a:srgbClr val="00B0F0"/>
                </a:solidFill>
              </a:rPr>
              <a:t>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1660" y="2717184"/>
            <a:ext cx="10862498" cy="356523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7" y="2836968"/>
            <a:ext cx="10163175" cy="3219450"/>
          </a:xfrm>
          <a:prstGeom prst="rect">
            <a:avLst/>
          </a:prstGeom>
        </p:spPr>
      </p:pic>
      <p:sp>
        <p:nvSpPr>
          <p:cNvPr id="16" name="Shape 84"/>
          <p:cNvSpPr txBox="1"/>
          <p:nvPr/>
        </p:nvSpPr>
        <p:spPr>
          <a:xfrm>
            <a:off x="167213" y="1846984"/>
            <a:ext cx="11286945" cy="7504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beberapa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menekan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alt+insert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lalu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pilih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opsi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delegate method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Pilih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lihat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74533" y="3075708"/>
            <a:ext cx="9455176" cy="2835565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84"/>
          <p:cNvSpPr txBox="1"/>
          <p:nvPr/>
        </p:nvSpPr>
        <p:spPr>
          <a:xfrm>
            <a:off x="6766452" y="3806078"/>
            <a:ext cx="4687706" cy="4149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memberitahu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ditambah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6485509" y="4340801"/>
            <a:ext cx="4687706" cy="4149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memberitahu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diambil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5" name="Shape 84"/>
          <p:cNvSpPr txBox="1"/>
          <p:nvPr/>
        </p:nvSpPr>
        <p:spPr>
          <a:xfrm>
            <a:off x="7527944" y="4836779"/>
            <a:ext cx="4687706" cy="4149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memberitahu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diisi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6766452" y="5402772"/>
            <a:ext cx="4687706" cy="4149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memberitahu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dihapus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TextBox 31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11</a:t>
            </a:r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4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7703126" y="3126563"/>
            <a:ext cx="4313382" cy="18449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cukup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sampai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harus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JTable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agar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JTable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menjadi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TabelAnggotaModel</a:t>
            </a:r>
            <a:endParaRPr lang="en-US" sz="1600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</a:t>
            </a:r>
            <a:r>
              <a:rPr lang="en-US" sz="4800" b="1" dirty="0" err="1" smtClean="0">
                <a:solidFill>
                  <a:srgbClr val="00B0F0"/>
                </a:solidFill>
              </a:rPr>
              <a:t>Tabel</a:t>
            </a:r>
            <a:r>
              <a:rPr lang="en-US" sz="4800" b="1" dirty="0" smtClean="0">
                <a:solidFill>
                  <a:srgbClr val="00B0F0"/>
                </a:solidFill>
              </a:rPr>
              <a:t>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1662" y="1613486"/>
            <a:ext cx="7074520" cy="50454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06" y="1667770"/>
            <a:ext cx="6908265" cy="49634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12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9" name="Shape 84"/>
          <p:cNvSpPr txBox="1"/>
          <p:nvPr/>
        </p:nvSpPr>
        <p:spPr>
          <a:xfrm>
            <a:off x="356560" y="949076"/>
            <a:ext cx="11286945" cy="7504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didelegasi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dilihat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201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</a:t>
            </a:r>
            <a:r>
              <a:rPr lang="en-US" sz="4800" b="1" dirty="0" err="1" smtClean="0">
                <a:solidFill>
                  <a:srgbClr val="00B0F0"/>
                </a:solidFill>
              </a:rPr>
              <a:t>Tabel</a:t>
            </a:r>
            <a:r>
              <a:rPr lang="en-US" sz="4800" b="1" dirty="0" smtClean="0">
                <a:solidFill>
                  <a:srgbClr val="00B0F0"/>
                </a:solidFill>
              </a:rPr>
              <a:t>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8145" y="2623127"/>
            <a:ext cx="10160000" cy="403578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13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9" name="Shape 84"/>
          <p:cNvSpPr txBox="1"/>
          <p:nvPr/>
        </p:nvSpPr>
        <p:spPr>
          <a:xfrm>
            <a:off x="356560" y="863070"/>
            <a:ext cx="11286945" cy="5870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Komunikasikan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Object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TabelAnggotaModel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JTable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24"/>
          <a:stretch/>
        </p:blipFill>
        <p:spPr>
          <a:xfrm>
            <a:off x="821169" y="2700439"/>
            <a:ext cx="9717521" cy="3561424"/>
          </a:xfrm>
          <a:prstGeom prst="rect">
            <a:avLst/>
          </a:prstGeom>
        </p:spPr>
      </p:pic>
      <p:sp>
        <p:nvSpPr>
          <p:cNvPr id="11" name="Shape 84"/>
          <p:cNvSpPr txBox="1"/>
          <p:nvPr/>
        </p:nvSpPr>
        <p:spPr>
          <a:xfrm>
            <a:off x="356560" y="1344395"/>
            <a:ext cx="11286945" cy="10183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–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dulu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TabelAnggotaModel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Construktor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Terakhir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panggil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JTable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set Object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JTable</a:t>
            </a:r>
            <a:endParaRPr lang="en-US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7844" y="2676378"/>
            <a:ext cx="7336847" cy="399331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57685" y="3399746"/>
            <a:ext cx="7336847" cy="352636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159721" y="4131161"/>
            <a:ext cx="8378969" cy="310777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24042"/>
            <a:ext cx="11286945" cy="782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kedua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layer Model,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package Model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(Form)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5298" y="1838036"/>
            <a:ext cx="7666254" cy="495860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 84"/>
          <p:cNvSpPr txBox="1"/>
          <p:nvPr/>
        </p:nvSpPr>
        <p:spPr>
          <a:xfrm>
            <a:off x="8278498" y="2231208"/>
            <a:ext cx="3537612" cy="37447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ditampung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5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yaitu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alamat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telepon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&amp; email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getter() &amp; setter()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61" y="1950703"/>
            <a:ext cx="7583128" cy="48459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14</a:t>
            </a:r>
            <a:endParaRPr lang="id-ID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24042"/>
            <a:ext cx="11286945" cy="782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pikirkan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saja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harus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disediakan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Karena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dikelola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harus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disediakan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menjalankan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(Form)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4076" y="3426692"/>
            <a:ext cx="10646884" cy="266930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 84"/>
          <p:cNvSpPr txBox="1"/>
          <p:nvPr/>
        </p:nvSpPr>
        <p:spPr>
          <a:xfrm>
            <a:off x="167215" y="1920814"/>
            <a:ext cx="11286945" cy="15058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3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insert, update, &amp; delete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juga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reset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karena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reset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15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86" y="3437995"/>
            <a:ext cx="10417201" cy="25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8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24042"/>
            <a:ext cx="11073745" cy="782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 (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caranya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seperti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testing data)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(Form)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4076" y="2318326"/>
            <a:ext cx="10860082" cy="328814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 84"/>
          <p:cNvSpPr txBox="1"/>
          <p:nvPr/>
        </p:nvSpPr>
        <p:spPr>
          <a:xfrm>
            <a:off x="167213" y="1606778"/>
            <a:ext cx="11286945" cy="5175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: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16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50" y="2409167"/>
            <a:ext cx="10646884" cy="30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1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24042"/>
            <a:ext cx="11073745" cy="782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updateAnggota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ubah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Database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(Form)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4076" y="2318326"/>
            <a:ext cx="10860082" cy="328814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 84"/>
          <p:cNvSpPr txBox="1"/>
          <p:nvPr/>
        </p:nvSpPr>
        <p:spPr>
          <a:xfrm>
            <a:off x="167213" y="1606778"/>
            <a:ext cx="11286945" cy="5175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updateAnggota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: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16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85" y="2386303"/>
            <a:ext cx="10538275" cy="31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24042"/>
            <a:ext cx="11073745" cy="782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deleteAnggota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&amp;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resetAnggota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hapus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Database &amp; clear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(Form)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4076" y="2318326"/>
            <a:ext cx="10860082" cy="376843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Shape 84"/>
          <p:cNvSpPr txBox="1"/>
          <p:nvPr/>
        </p:nvSpPr>
        <p:spPr>
          <a:xfrm>
            <a:off x="167213" y="1606778"/>
            <a:ext cx="11286945" cy="5175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updateAnggota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: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16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27" y="2362987"/>
            <a:ext cx="10466531" cy="359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24042"/>
            <a:ext cx="11073745" cy="913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mekanisme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menangani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apabila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perubahan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disebabkan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oleh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suatu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 pun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ikut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berubah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menyesuaikan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kondisi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terbaru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(Listener)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6492" y="3054589"/>
            <a:ext cx="10860082" cy="366948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19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0" name="Shape 84"/>
          <p:cNvSpPr txBox="1"/>
          <p:nvPr/>
        </p:nvSpPr>
        <p:spPr>
          <a:xfrm>
            <a:off x="167215" y="1976123"/>
            <a:ext cx="11073745" cy="913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emberitahu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apabila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perubahan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diperlukan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listener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menerima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event.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interface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AnggotaListener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package event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blum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project)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46" y="3141736"/>
            <a:ext cx="8836890" cy="34951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39774" y="4394341"/>
            <a:ext cx="1892954" cy="408568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11663710" y="62618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id-ID" sz="32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6104648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AA7A1D4F-D287-4310-8EF0-4B8E257A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272"/>
            <a:ext cx="3014644" cy="7355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t="3269" b="2644"/>
          <a:stretch/>
        </p:blipFill>
        <p:spPr>
          <a:xfrm>
            <a:off x="0" y="141649"/>
            <a:ext cx="5011218" cy="5939111"/>
          </a:xfrm>
          <a:prstGeom prst="rect">
            <a:avLst/>
          </a:prstGeom>
        </p:spPr>
      </p:pic>
      <p:sp>
        <p:nvSpPr>
          <p:cNvPr id="28" name="Shape 84"/>
          <p:cNvSpPr txBox="1"/>
          <p:nvPr/>
        </p:nvSpPr>
        <p:spPr>
          <a:xfrm>
            <a:off x="4791762" y="188494"/>
            <a:ext cx="6662398" cy="176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4800" b="1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Lato"/>
              </a:rPr>
              <a:t>KONTEN </a:t>
            </a:r>
            <a:br>
              <a:rPr lang="en-US" sz="4800" b="1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Lato"/>
              </a:rPr>
            </a:br>
            <a:r>
              <a:rPr lang="en-US" sz="4800" b="1" dirty="0" smtClean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sym typeface="Lato"/>
              </a:rPr>
              <a:t>PERKULIAHAN</a:t>
            </a:r>
          </a:p>
        </p:txBody>
      </p:sp>
      <p:sp>
        <p:nvSpPr>
          <p:cNvPr id="29" name="Shape 84"/>
          <p:cNvSpPr txBox="1"/>
          <p:nvPr/>
        </p:nvSpPr>
        <p:spPr>
          <a:xfrm>
            <a:off x="5019614" y="2769910"/>
            <a:ext cx="6999096" cy="90034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Model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 Data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endParaRPr lang="en-US" sz="2600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30" name="Shape 84"/>
          <p:cNvSpPr txBox="1"/>
          <p:nvPr/>
        </p:nvSpPr>
        <p:spPr>
          <a:xfrm>
            <a:off x="5036213" y="1825927"/>
            <a:ext cx="6982497" cy="10290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Model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endParaRPr lang="en-US" sz="2600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31" name="Shape 84"/>
          <p:cNvSpPr txBox="1"/>
          <p:nvPr/>
        </p:nvSpPr>
        <p:spPr>
          <a:xfrm>
            <a:off x="5027913" y="4396501"/>
            <a:ext cx="6990797" cy="7357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Mengkomunikasikan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Construktor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</a:t>
            </a:r>
          </a:p>
        </p:txBody>
      </p:sp>
      <p:sp>
        <p:nvSpPr>
          <p:cNvPr id="32" name="Shape 84"/>
          <p:cNvSpPr txBox="1"/>
          <p:nvPr/>
        </p:nvSpPr>
        <p:spPr>
          <a:xfrm>
            <a:off x="5019614" y="3716284"/>
            <a:ext cx="6990797" cy="9977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Contstruktor</a:t>
            </a:r>
            <a:endParaRPr lang="en-US" sz="2600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33" name="Shape 84"/>
          <p:cNvSpPr txBox="1"/>
          <p:nvPr/>
        </p:nvSpPr>
        <p:spPr>
          <a:xfrm>
            <a:off x="5036213" y="5342253"/>
            <a:ext cx="6990797" cy="7357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Pengujian</a:t>
            </a:r>
            <a:r>
              <a:rPr lang="en-US" sz="2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2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endParaRPr lang="en-US" sz="2600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30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21033" y="1735712"/>
            <a:ext cx="11073745" cy="73429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4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abstract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yaitu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onChange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(),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onInsert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onUpdate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onDelete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interface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AnggotaListener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(Listener)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3" name="Shape 84"/>
          <p:cNvSpPr txBox="1"/>
          <p:nvPr/>
        </p:nvSpPr>
        <p:spPr>
          <a:xfrm>
            <a:off x="111797" y="977557"/>
            <a:ext cx="11073745" cy="67575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Karena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perubahan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menjalankan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CRUD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reset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harus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menyediakan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event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4945" y="2552407"/>
            <a:ext cx="10871629" cy="417166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2" y="2580114"/>
            <a:ext cx="8197610" cy="411187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67482" y="3923334"/>
            <a:ext cx="7461949" cy="547066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67480" y="4564538"/>
            <a:ext cx="7461951" cy="547066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67482" y="5266554"/>
            <a:ext cx="7461950" cy="547066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67480" y="5944102"/>
            <a:ext cx="7461949" cy="547066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84"/>
          <p:cNvSpPr txBox="1"/>
          <p:nvPr/>
        </p:nvSpPr>
        <p:spPr>
          <a:xfrm>
            <a:off x="7489293" y="2600485"/>
            <a:ext cx="3705485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Interface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nantinya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diimplementasikan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View 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724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24042"/>
            <a:ext cx="11073745" cy="10710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kembali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Lalu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AnggotaListener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juga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 setter()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digunakan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mengisi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listener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luar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kelas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(Form)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4078" y="2096655"/>
            <a:ext cx="10860082" cy="230909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21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5" y="2235200"/>
            <a:ext cx="10417555" cy="2059710"/>
          </a:xfrm>
          <a:prstGeom prst="rect">
            <a:avLst/>
          </a:prstGeom>
        </p:spPr>
      </p:pic>
      <p:sp>
        <p:nvSpPr>
          <p:cNvPr id="13" name="Shape 84"/>
          <p:cNvSpPr txBox="1"/>
          <p:nvPr/>
        </p:nvSpPr>
        <p:spPr>
          <a:xfrm>
            <a:off x="167215" y="4786949"/>
            <a:ext cx="11073745" cy="10710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menembak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listener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apabila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event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tiap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merubah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data/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informasi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sehingga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update.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980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24042"/>
            <a:ext cx="11073745" cy="10710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4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fireOnChange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(),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fireOnInsert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fireOnUpdate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fireOnDelete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–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masing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(Form)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4078" y="2096654"/>
            <a:ext cx="10757413" cy="469999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22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85" y="2131714"/>
            <a:ext cx="8319670" cy="4581373"/>
          </a:xfrm>
          <a:prstGeom prst="rect">
            <a:avLst/>
          </a:prstGeom>
        </p:spPr>
      </p:pic>
      <p:sp>
        <p:nvSpPr>
          <p:cNvPr id="14" name="Shape 84"/>
          <p:cNvSpPr txBox="1"/>
          <p:nvPr/>
        </p:nvSpPr>
        <p:spPr>
          <a:xfrm>
            <a:off x="5541733" y="2513338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6255675" y="3517173"/>
            <a:ext cx="4168890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memberitahu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(insert)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23768" y="2309090"/>
            <a:ext cx="4204979" cy="1118837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84"/>
          <p:cNvSpPr txBox="1"/>
          <p:nvPr/>
        </p:nvSpPr>
        <p:spPr>
          <a:xfrm>
            <a:off x="6236179" y="2465482"/>
            <a:ext cx="4720478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memberitahu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merubah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atribut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Shape 84"/>
          <p:cNvSpPr txBox="1"/>
          <p:nvPr/>
        </p:nvSpPr>
        <p:spPr>
          <a:xfrm>
            <a:off x="5541733" y="3616669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Shape 84"/>
          <p:cNvSpPr txBox="1"/>
          <p:nvPr/>
        </p:nvSpPr>
        <p:spPr>
          <a:xfrm>
            <a:off x="6255675" y="4616238"/>
            <a:ext cx="4168890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memberitahu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ubah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(update)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1" name="Shape 84"/>
          <p:cNvSpPr txBox="1"/>
          <p:nvPr/>
        </p:nvSpPr>
        <p:spPr>
          <a:xfrm>
            <a:off x="6255675" y="5686664"/>
            <a:ext cx="4168890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memberitahu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hapus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(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hapus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2" name="Shape 84"/>
          <p:cNvSpPr txBox="1"/>
          <p:nvPr/>
        </p:nvSpPr>
        <p:spPr>
          <a:xfrm>
            <a:off x="5704087" y="4652974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Shape 84"/>
          <p:cNvSpPr txBox="1"/>
          <p:nvPr/>
        </p:nvSpPr>
        <p:spPr>
          <a:xfrm>
            <a:off x="5669798" y="5713555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48311" y="3529527"/>
            <a:ext cx="4180437" cy="99629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48311" y="4627418"/>
            <a:ext cx="4180437" cy="99629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8312" y="5713555"/>
            <a:ext cx="4228548" cy="103459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1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84"/>
          <p:cNvSpPr txBox="1"/>
          <p:nvPr/>
        </p:nvSpPr>
        <p:spPr>
          <a:xfrm>
            <a:off x="167215" y="924042"/>
            <a:ext cx="11073745" cy="10710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Sisipkan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– method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hlm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22)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event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Panggilah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dibaris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posisi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paling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bawah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seitan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(Form)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23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8" name="Shape 84"/>
          <p:cNvSpPr txBox="1"/>
          <p:nvPr/>
        </p:nvSpPr>
        <p:spPr>
          <a:xfrm>
            <a:off x="167215" y="1859022"/>
            <a:ext cx="11073745" cy="6299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pemanggilan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fireOnInsert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(). 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4078" y="2678546"/>
            <a:ext cx="10646882" cy="348210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5" y="2752252"/>
            <a:ext cx="10563450" cy="330803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156606" y="5417450"/>
            <a:ext cx="4204979" cy="269091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84"/>
          <p:cNvSpPr txBox="1"/>
          <p:nvPr/>
        </p:nvSpPr>
        <p:spPr>
          <a:xfrm>
            <a:off x="5498269" y="5277841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32" name="Shape 84"/>
          <p:cNvSpPr txBox="1"/>
          <p:nvPr/>
        </p:nvSpPr>
        <p:spPr>
          <a:xfrm>
            <a:off x="6095182" y="5327086"/>
            <a:ext cx="4720478" cy="4325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Panggil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fireOnChange</a:t>
            </a:r>
            <a:r>
              <a:rPr lang="en-US" sz="1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disini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34" name="Shape 84"/>
          <p:cNvSpPr txBox="1"/>
          <p:nvPr/>
        </p:nvSpPr>
        <p:spPr>
          <a:xfrm>
            <a:off x="285678" y="6250260"/>
            <a:ext cx="11073745" cy="4546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/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*LAKUKAN HAL YANG SAMA UNTUK METHOD LAINNYA YANG AKAN MERUBAH TAMPILAN VIEW </a:t>
            </a:r>
            <a:endParaRPr lang="en-US" sz="16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9563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2477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Langkah</a:t>
            </a:r>
            <a:r>
              <a:rPr lang="en-US" sz="6600" b="1" dirty="0" smtClean="0">
                <a:solidFill>
                  <a:schemeClr val="bg1"/>
                </a:solidFill>
              </a:rPr>
              <a:t> 10  : </a:t>
            </a:r>
          </a:p>
          <a:p>
            <a:pPr algn="just"/>
            <a:r>
              <a:rPr lang="en-US" sz="4400" b="1" dirty="0" err="1" smtClean="0">
                <a:solidFill>
                  <a:srgbClr val="FFFF00"/>
                </a:solidFill>
              </a:rPr>
              <a:t>Membuat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Komponen</a:t>
            </a:r>
            <a:r>
              <a:rPr lang="en-US" sz="4400" b="1" dirty="0" smtClean="0">
                <a:solidFill>
                  <a:srgbClr val="FFFF00"/>
                </a:solidFill>
              </a:rPr>
              <a:t> Controller</a:t>
            </a:r>
            <a:endParaRPr lang="id-ID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0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25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6" y="815143"/>
            <a:ext cx="11077147" cy="94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berfungsi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Controller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AnggotaController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.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362" y="2540000"/>
            <a:ext cx="10474038" cy="417483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Controller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Shape 84"/>
          <p:cNvSpPr txBox="1"/>
          <p:nvPr/>
        </p:nvSpPr>
        <p:spPr>
          <a:xfrm>
            <a:off x="191216" y="1500775"/>
            <a:ext cx="11077147" cy="94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merepresentasikan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dilakukan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oleh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user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program.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kasus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4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yaitu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ubah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hapus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&amp; reset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09" y="2578129"/>
            <a:ext cx="8313161" cy="40535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05987" y="4581236"/>
            <a:ext cx="6334086" cy="27709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84"/>
          <p:cNvSpPr txBox="1"/>
          <p:nvPr/>
        </p:nvSpPr>
        <p:spPr>
          <a:xfrm>
            <a:off x="8150621" y="5361879"/>
            <a:ext cx="3137054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berkomunikasi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 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5987" y="5015516"/>
            <a:ext cx="6334086" cy="27709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05987" y="5449796"/>
            <a:ext cx="6334086" cy="27709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405987" y="5902206"/>
            <a:ext cx="6334086" cy="27709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6" y="815143"/>
            <a:ext cx="11077147" cy="94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resetAnggota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digunakan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 reset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berfungsi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menghapus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resetAnggota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: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361" y="2032000"/>
            <a:ext cx="10668001" cy="438226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Controller (reset)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8" y="2059708"/>
            <a:ext cx="10447817" cy="402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27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6" y="815143"/>
            <a:ext cx="11077147" cy="94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digunakan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berfungsi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menambah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kedatabase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: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361" y="2032000"/>
            <a:ext cx="10668001" cy="438226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Controller (insert)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7" y="2041236"/>
            <a:ext cx="8469457" cy="43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28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361" y="1311564"/>
            <a:ext cx="10668001" cy="510269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Controller (insert)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9" y="1330036"/>
            <a:ext cx="9504221" cy="50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29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6" y="815143"/>
            <a:ext cx="11077147" cy="94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updateAnggota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digunakan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 Update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berfungsi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mengupdate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didatabase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updateAnggota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: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361" y="2032000"/>
            <a:ext cx="10668001" cy="4814638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Controller (update)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8" y="2041236"/>
            <a:ext cx="8789150" cy="47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129273"/>
            <a:ext cx="11450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 smtClean="0">
                <a:solidFill>
                  <a:schemeClr val="bg1"/>
                </a:solidFill>
              </a:rPr>
              <a:t>Pada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pertemuan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sebelumnya</a:t>
            </a:r>
            <a:r>
              <a:rPr lang="en-US" sz="3200" b="1" dirty="0" smtClean="0">
                <a:solidFill>
                  <a:schemeClr val="bg1"/>
                </a:solidFill>
              </a:rPr>
              <a:t>, </a:t>
            </a:r>
            <a:r>
              <a:rPr lang="en-US" sz="3200" b="1" dirty="0" err="1" smtClean="0">
                <a:solidFill>
                  <a:schemeClr val="bg1"/>
                </a:solidFill>
              </a:rPr>
              <a:t>kita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sudah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berhasil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membuat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</a:rPr>
              <a:t>operasi</a:t>
            </a:r>
            <a:r>
              <a:rPr lang="en-US" sz="3200" b="1" dirty="0" smtClean="0">
                <a:solidFill>
                  <a:srgbClr val="FFFF00"/>
                </a:solidFill>
              </a:rPr>
              <a:t> CRUD </a:t>
            </a:r>
            <a:r>
              <a:rPr lang="en-US" sz="3200" b="1" dirty="0" err="1" smtClean="0">
                <a:solidFill>
                  <a:schemeClr val="bg1"/>
                </a:solidFill>
              </a:rPr>
              <a:t>untuk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setiap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kebutuhan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</a:rPr>
              <a:t>mengelola</a:t>
            </a:r>
            <a:r>
              <a:rPr lang="en-US" sz="3200" b="1" dirty="0" smtClean="0">
                <a:solidFill>
                  <a:srgbClr val="FFFF00"/>
                </a:solidFill>
              </a:rPr>
              <a:t> data </a:t>
            </a:r>
            <a:r>
              <a:rPr lang="en-US" sz="3200" b="1" dirty="0" err="1" smtClean="0">
                <a:solidFill>
                  <a:srgbClr val="FFFF00"/>
                </a:solidFill>
              </a:rPr>
              <a:t>anggota</a:t>
            </a:r>
            <a:r>
              <a:rPr lang="en-US" sz="3200" b="1" dirty="0" smtClean="0">
                <a:solidFill>
                  <a:srgbClr val="FFFF00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didalam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aplikasi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endParaRPr lang="id-ID" sz="32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617" y="4507637"/>
            <a:ext cx="11247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chemeClr val="bg1"/>
                </a:solidFill>
              </a:rPr>
              <a:t>Selanjutnya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pada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pertemuan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kita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akan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mencoba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untuk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mengimplementasikan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konsep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arsitektur</a:t>
            </a:r>
            <a:r>
              <a:rPr lang="en-US" sz="2400" b="1" dirty="0" smtClean="0">
                <a:solidFill>
                  <a:srgbClr val="FFFF00"/>
                </a:solidFill>
              </a:rPr>
              <a:t> MVC </a:t>
            </a:r>
            <a:r>
              <a:rPr lang="en-US" sz="2400" b="1" dirty="0" err="1" smtClean="0">
                <a:solidFill>
                  <a:schemeClr val="bg1"/>
                </a:solidFill>
              </a:rPr>
              <a:t>dalam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menangani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bagaimana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perilaku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sistem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ketika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berkomunikasi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dengan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pengguna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aplikasi</a:t>
            </a:r>
            <a:r>
              <a:rPr lang="en-US" sz="2400" b="1" dirty="0" smtClean="0">
                <a:solidFill>
                  <a:srgbClr val="FFFF00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dan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rgbClr val="FFFF00"/>
                </a:solidFill>
              </a:rPr>
              <a:t>meminta</a:t>
            </a:r>
            <a:r>
              <a:rPr lang="en-US" sz="2400" b="1" dirty="0" smtClean="0">
                <a:solidFill>
                  <a:srgbClr val="FFFF00"/>
                </a:solidFill>
              </a:rPr>
              <a:t> service database </a:t>
            </a:r>
            <a:r>
              <a:rPr lang="en-US" sz="2400" b="1" dirty="0" err="1" smtClean="0">
                <a:solidFill>
                  <a:srgbClr val="FFFF00"/>
                </a:solidFill>
              </a:rPr>
              <a:t>pada</a:t>
            </a:r>
            <a:r>
              <a:rPr lang="en-US" sz="2400" b="1" dirty="0" smtClean="0">
                <a:solidFill>
                  <a:srgbClr val="FFFF00"/>
                </a:solidFill>
              </a:rPr>
              <a:t> DAO</a:t>
            </a:r>
            <a:endParaRPr lang="id-ID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1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30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361" y="1089892"/>
            <a:ext cx="10668001" cy="570675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Controller (update)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0" y="1111292"/>
            <a:ext cx="8760732" cy="5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5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31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6" y="815143"/>
            <a:ext cx="11077147" cy="949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deleteAnggota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digunakan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Hapus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berfungsi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menghapus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didatabase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deleteAnggota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: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361" y="1948873"/>
            <a:ext cx="10668001" cy="489776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Controller (delete)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75" y="1958109"/>
            <a:ext cx="10012037" cy="48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49716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Langkah</a:t>
            </a:r>
            <a:r>
              <a:rPr lang="en-US" sz="6600" b="1" dirty="0" smtClean="0">
                <a:solidFill>
                  <a:schemeClr val="bg1"/>
                </a:solidFill>
              </a:rPr>
              <a:t> 11  : </a:t>
            </a:r>
          </a:p>
          <a:p>
            <a:pPr algn="just"/>
            <a:r>
              <a:rPr lang="en-US" sz="4000" b="1" dirty="0" err="1" smtClean="0">
                <a:solidFill>
                  <a:srgbClr val="FFFF00"/>
                </a:solidFill>
              </a:rPr>
              <a:t>Mengkomunikasikan</a:t>
            </a:r>
            <a:r>
              <a:rPr lang="en-US" sz="4000" b="1" dirty="0" smtClean="0">
                <a:solidFill>
                  <a:srgbClr val="FFFF00"/>
                </a:solidFill>
              </a:rPr>
              <a:t> Model &amp; Controller </a:t>
            </a:r>
            <a:r>
              <a:rPr lang="en-US" sz="4000" b="1" dirty="0" err="1" smtClean="0">
                <a:solidFill>
                  <a:srgbClr val="FFFF00"/>
                </a:solidFill>
              </a:rPr>
              <a:t>ke</a:t>
            </a:r>
            <a:r>
              <a:rPr lang="en-US" sz="4000" b="1" dirty="0" smtClean="0">
                <a:solidFill>
                  <a:srgbClr val="FFFF00"/>
                </a:solidFill>
              </a:rPr>
              <a:t> View</a:t>
            </a:r>
            <a:endParaRPr lang="id-ID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1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Implementasi</a:t>
            </a:r>
            <a:r>
              <a:rPr lang="en-US" sz="4800" b="1" dirty="0" smtClean="0">
                <a:solidFill>
                  <a:srgbClr val="00B0F0"/>
                </a:solidFill>
              </a:rPr>
              <a:t> Listener </a:t>
            </a:r>
            <a:r>
              <a:rPr lang="en-US" sz="4800" b="1" dirty="0" err="1" smtClean="0">
                <a:solidFill>
                  <a:srgbClr val="00B0F0"/>
                </a:solidFill>
              </a:rPr>
              <a:t>ke</a:t>
            </a:r>
            <a:r>
              <a:rPr lang="en-US" sz="4800" b="1" dirty="0" smtClean="0">
                <a:solidFill>
                  <a:srgbClr val="00B0F0"/>
                </a:solidFill>
              </a:rPr>
              <a:t> View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33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6" y="815144"/>
            <a:ext cx="11077147" cy="8289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Hal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pertama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tahap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implemenetasi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interface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AnggotaListener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Class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1" y="1885517"/>
            <a:ext cx="10543736" cy="3600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5319" y="1727200"/>
            <a:ext cx="10668001" cy="66822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5319" y="2395423"/>
            <a:ext cx="10668001" cy="42547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55805" y="1922766"/>
            <a:ext cx="3286086" cy="322826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0" y="2432813"/>
            <a:ext cx="96678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84"/>
          <p:cNvSpPr txBox="1"/>
          <p:nvPr/>
        </p:nvSpPr>
        <p:spPr>
          <a:xfrm>
            <a:off x="126561" y="103944"/>
            <a:ext cx="11077147" cy="8289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override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AnggotaListener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nantinya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dikerjakan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oleh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(view)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apabila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event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 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5707" y="932874"/>
            <a:ext cx="10030693" cy="592512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6" y="1008092"/>
            <a:ext cx="8141854" cy="57288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Box 17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34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90713" y="3549688"/>
            <a:ext cx="3914159" cy="237221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0712" y="4950691"/>
            <a:ext cx="4385215" cy="221673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90712" y="6336146"/>
            <a:ext cx="4385215" cy="221673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hape 84"/>
          <p:cNvSpPr txBox="1"/>
          <p:nvPr/>
        </p:nvSpPr>
        <p:spPr>
          <a:xfrm>
            <a:off x="5172367" y="2470727"/>
            <a:ext cx="4217798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merubah</a:t>
            </a:r>
            <a:r>
              <a:rPr lang="en-US" sz="1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(update) data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Kita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manfaatkan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TabelAnggotaModel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884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Seleksi</a:t>
            </a:r>
            <a:r>
              <a:rPr lang="en-US" sz="4800" b="1" dirty="0" smtClean="0">
                <a:solidFill>
                  <a:srgbClr val="00B0F0"/>
                </a:solidFill>
              </a:rPr>
              <a:t> Data </a:t>
            </a:r>
            <a:r>
              <a:rPr lang="en-US" sz="4800" b="1" dirty="0" err="1" smtClean="0">
                <a:solidFill>
                  <a:srgbClr val="00B0F0"/>
                </a:solidFill>
              </a:rPr>
              <a:t>Pada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Tabel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33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6" y="815144"/>
            <a:ext cx="11077147" cy="11060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apabila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pilih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user (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seleksi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baris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diperlukan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mengambil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update &amp;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hapus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37" y="2359680"/>
            <a:ext cx="5064252" cy="4318001"/>
          </a:xfrm>
          <a:prstGeom prst="rect">
            <a:avLst/>
          </a:prstGeom>
        </p:spPr>
      </p:pic>
      <p:sp>
        <p:nvSpPr>
          <p:cNvPr id="14" name="Shape 84"/>
          <p:cNvSpPr txBox="1"/>
          <p:nvPr/>
        </p:nvSpPr>
        <p:spPr>
          <a:xfrm>
            <a:off x="8636002" y="6472174"/>
            <a:ext cx="4217798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*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Ilustrasi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Logika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9441" y="5321747"/>
            <a:ext cx="4970348" cy="29396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84"/>
          <p:cNvSpPr txBox="1"/>
          <p:nvPr/>
        </p:nvSpPr>
        <p:spPr>
          <a:xfrm>
            <a:off x="5823693" y="5177397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Shape 84"/>
          <p:cNvSpPr txBox="1"/>
          <p:nvPr/>
        </p:nvSpPr>
        <p:spPr>
          <a:xfrm>
            <a:off x="6275763" y="5259070"/>
            <a:ext cx="4720478" cy="4481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Pilih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klik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baris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79782" y="3402299"/>
            <a:ext cx="3168073" cy="148093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84"/>
          <p:cNvSpPr txBox="1"/>
          <p:nvPr/>
        </p:nvSpPr>
        <p:spPr>
          <a:xfrm>
            <a:off x="5347855" y="3809670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2" name="Shape 84"/>
          <p:cNvSpPr txBox="1"/>
          <p:nvPr/>
        </p:nvSpPr>
        <p:spPr>
          <a:xfrm>
            <a:off x="5799925" y="3891343"/>
            <a:ext cx="5348366" cy="874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Tampilkan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disini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index row(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baris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dipilih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099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Seleksi</a:t>
            </a:r>
            <a:r>
              <a:rPr lang="en-US" sz="4800" b="1" dirty="0" smtClean="0">
                <a:solidFill>
                  <a:srgbClr val="00B0F0"/>
                </a:solidFill>
              </a:rPr>
              <a:t> Data </a:t>
            </a:r>
            <a:r>
              <a:rPr lang="en-US" sz="4800" b="1" dirty="0" err="1" smtClean="0">
                <a:solidFill>
                  <a:srgbClr val="00B0F0"/>
                </a:solidFill>
              </a:rPr>
              <a:t>Pada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Tabel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33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9" name="Shape 84"/>
          <p:cNvSpPr txBox="1"/>
          <p:nvPr/>
        </p:nvSpPr>
        <p:spPr>
          <a:xfrm>
            <a:off x="191216" y="815144"/>
            <a:ext cx="11077147" cy="11060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5707" y="1265381"/>
            <a:ext cx="10030693" cy="154247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750" b="1768"/>
          <a:stretch/>
        </p:blipFill>
        <p:spPr>
          <a:xfrm>
            <a:off x="558653" y="2082799"/>
            <a:ext cx="9781454" cy="589713"/>
          </a:xfrm>
          <a:prstGeom prst="rect">
            <a:avLst/>
          </a:prstGeom>
        </p:spPr>
      </p:pic>
      <p:sp>
        <p:nvSpPr>
          <p:cNvPr id="10" name="Shape 84"/>
          <p:cNvSpPr txBox="1"/>
          <p:nvPr/>
        </p:nvSpPr>
        <p:spPr>
          <a:xfrm>
            <a:off x="535707" y="1265381"/>
            <a:ext cx="9578106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 : </a:t>
            </a:r>
          </a:p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addLisetSelectionListener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tabelAnggota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Tulis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kodenya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contruktor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5706" y="3043382"/>
            <a:ext cx="10030693" cy="154247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84"/>
          <p:cNvSpPr txBox="1"/>
          <p:nvPr/>
        </p:nvSpPr>
        <p:spPr>
          <a:xfrm>
            <a:off x="535707" y="2997200"/>
            <a:ext cx="9804400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2 : </a:t>
            </a:r>
          </a:p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Implementasikan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interface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ListSelectionListener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override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abstract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interface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hanya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yaitu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valueChanged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)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9" y="3860801"/>
            <a:ext cx="9804474" cy="6176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5706" y="4974918"/>
            <a:ext cx="10030693" cy="154247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84"/>
          <p:cNvSpPr txBox="1"/>
          <p:nvPr/>
        </p:nvSpPr>
        <p:spPr>
          <a:xfrm>
            <a:off x="535707" y="4928736"/>
            <a:ext cx="9804400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2 (</a:t>
            </a: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lanjutan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: </a:t>
            </a:r>
          </a:p>
          <a:p>
            <a:pPr algn="just">
              <a:buClr>
                <a:schemeClr val="tx1"/>
              </a:buClr>
            </a:pP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valueChanged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yang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override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isinya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8" y="5546438"/>
            <a:ext cx="9696289" cy="8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5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Seleksi</a:t>
            </a:r>
            <a:r>
              <a:rPr lang="en-US" sz="4800" b="1" dirty="0" smtClean="0">
                <a:solidFill>
                  <a:srgbClr val="00B0F0"/>
                </a:solidFill>
              </a:rPr>
              <a:t> Data </a:t>
            </a:r>
            <a:r>
              <a:rPr lang="en-US" sz="4800" b="1" dirty="0" err="1" smtClean="0">
                <a:solidFill>
                  <a:srgbClr val="00B0F0"/>
                </a:solidFill>
              </a:rPr>
              <a:t>Pada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Tabel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37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8760" y="1206089"/>
            <a:ext cx="10030693" cy="505577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84"/>
          <p:cNvSpPr txBox="1"/>
          <p:nvPr/>
        </p:nvSpPr>
        <p:spPr>
          <a:xfrm>
            <a:off x="498761" y="1159908"/>
            <a:ext cx="9804400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3 : </a:t>
            </a:r>
          </a:p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Isilah</a:t>
            </a:r>
            <a:r>
              <a:rPr lang="en-US" sz="1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valueChanged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mengisi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dipilih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oleh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user (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index row)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ditampilkan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 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39" y="2041980"/>
            <a:ext cx="9533943" cy="40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7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811202"/>
            <a:ext cx="11391183" cy="13778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berkomunikasi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 &amp; controller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uatlah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AnggotaModel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AnggotaController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Setelah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dibuat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berkomunikasi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controller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memanggil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– method yang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siapkan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menerima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000" b="1" dirty="0" err="1" smtClean="0">
                <a:solidFill>
                  <a:srgbClr val="00B0F0"/>
                </a:solidFill>
              </a:rPr>
              <a:t>Memanggil</a:t>
            </a:r>
            <a:r>
              <a:rPr lang="en-US" sz="4000" b="1" dirty="0" smtClean="0">
                <a:solidFill>
                  <a:srgbClr val="00B0F0"/>
                </a:solidFill>
              </a:rPr>
              <a:t> Object Model &amp; Controller</a:t>
            </a:r>
            <a:endParaRPr lang="id-ID" sz="40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20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470" y="2189018"/>
            <a:ext cx="10030693" cy="154247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84"/>
          <p:cNvSpPr txBox="1"/>
          <p:nvPr/>
        </p:nvSpPr>
        <p:spPr>
          <a:xfrm>
            <a:off x="526470" y="2189018"/>
            <a:ext cx="9578106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1 : </a:t>
            </a:r>
          </a:p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Deklarasikan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AnggotaModel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&amp;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AnggotaController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16" y="2860284"/>
            <a:ext cx="9786129" cy="7065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26470" y="3731492"/>
            <a:ext cx="10030693" cy="154247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84"/>
          <p:cNvSpPr txBox="1"/>
          <p:nvPr/>
        </p:nvSpPr>
        <p:spPr>
          <a:xfrm>
            <a:off x="526469" y="3673087"/>
            <a:ext cx="9578106" cy="8174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2 : </a:t>
            </a:r>
          </a:p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AnggotaModel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lalu</a:t>
            </a:r>
            <a:r>
              <a:rPr lang="en-US" sz="1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setListener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27" r="2968" b="60526"/>
          <a:stretch/>
        </p:blipFill>
        <p:spPr>
          <a:xfrm>
            <a:off x="614016" y="4502727"/>
            <a:ext cx="9638347" cy="64490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6469" y="5280181"/>
            <a:ext cx="10030693" cy="1516463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hape 84"/>
          <p:cNvSpPr txBox="1"/>
          <p:nvPr/>
        </p:nvSpPr>
        <p:spPr>
          <a:xfrm>
            <a:off x="526469" y="5227783"/>
            <a:ext cx="9578106" cy="8174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4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3 : </a:t>
            </a:r>
          </a:p>
          <a:p>
            <a:pPr algn="just"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AnggotaController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lalu</a:t>
            </a:r>
            <a:r>
              <a:rPr lang="en-US" sz="14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setModel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AnggotaModel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9" y="6045201"/>
            <a:ext cx="9783876" cy="6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4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3" y="811202"/>
            <a:ext cx="11299888" cy="7866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Agar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program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menerima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pengguna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event listener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button. 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boleh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Action Listener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atau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Mouse Listener)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Menambah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Aksi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Pada</a:t>
            </a:r>
            <a:r>
              <a:rPr lang="en-US" sz="4800" b="1" dirty="0" smtClean="0">
                <a:solidFill>
                  <a:srgbClr val="00B0F0"/>
                </a:solidFill>
              </a:rPr>
              <a:t> Button</a:t>
            </a:r>
            <a:endParaRPr lang="id-ID" sz="44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39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154271" y="1490403"/>
            <a:ext cx="11391183" cy="7866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listener,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panggilan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controller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fungsi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masing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–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masing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button di view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0364" y="2193502"/>
            <a:ext cx="9929089" cy="460314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4" y="2220516"/>
            <a:ext cx="8183418" cy="45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i0.wp.com/aryadharmaadi.com/blog/wp-content/uploads/2016/05/MVC.png?resize=1024%2C797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96" y="206672"/>
            <a:ext cx="8466914" cy="658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8307" y="45196"/>
            <a:ext cx="11693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1" dirty="0" smtClean="0">
                <a:solidFill>
                  <a:srgbClr val="0069BD"/>
                </a:solidFill>
              </a:rPr>
              <a:t>Overview</a:t>
            </a:r>
            <a:endParaRPr lang="id-ID" sz="6000" b="1" dirty="0">
              <a:solidFill>
                <a:srgbClr val="0069BD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Shape 84"/>
          <p:cNvSpPr txBox="1"/>
          <p:nvPr/>
        </p:nvSpPr>
        <p:spPr>
          <a:xfrm>
            <a:off x="78391" y="6450339"/>
            <a:ext cx="2770908" cy="792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sumber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gambar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 google]</a:t>
            </a:r>
            <a:endParaRPr lang="en-US" sz="3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91635" y="6261863"/>
            <a:ext cx="6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7" name="Shape 84"/>
          <p:cNvSpPr txBox="1"/>
          <p:nvPr/>
        </p:nvSpPr>
        <p:spPr>
          <a:xfrm>
            <a:off x="3675850" y="1999735"/>
            <a:ext cx="923858" cy="6850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3600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Wingdings" panose="05000000000000000000" pitchFamily="2" charset="2"/>
              </a:rPr>
              <a:t></a:t>
            </a:r>
            <a:endParaRPr lang="en-US" sz="9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99709" y="156678"/>
            <a:ext cx="7232072" cy="3187298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8307" y="1750327"/>
            <a:ext cx="82818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Package View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Package Model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Package Controller</a:t>
            </a:r>
          </a:p>
        </p:txBody>
      </p:sp>
    </p:spTree>
    <p:extLst>
      <p:ext uri="{BB962C8B-B14F-4D97-AF65-F5344CB8AC3E}">
        <p14:creationId xmlns:p14="http://schemas.microsoft.com/office/powerpoint/2010/main" val="25285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894792"/>
            <a:ext cx="11299888" cy="7866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Selanjutnya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coba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kelola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menampilkan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yang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database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memang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datanya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dibuka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pertama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kali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Menampilkan</a:t>
            </a:r>
            <a:r>
              <a:rPr lang="en-US" sz="4800" b="1" dirty="0" smtClean="0">
                <a:solidFill>
                  <a:srgbClr val="00B0F0"/>
                </a:solidFill>
              </a:rPr>
              <a:t> Data Dari Database</a:t>
            </a:r>
            <a:endParaRPr lang="id-ID" sz="44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40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0" name="Shape 84"/>
          <p:cNvSpPr txBox="1"/>
          <p:nvPr/>
        </p:nvSpPr>
        <p:spPr>
          <a:xfrm>
            <a:off x="154272" y="1550485"/>
            <a:ext cx="11299888" cy="961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dapat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nama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loadDatabase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query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select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seluruh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sintak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loadDatabase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0364" y="2761673"/>
            <a:ext cx="9929089" cy="289098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01" y="2909443"/>
            <a:ext cx="9791613" cy="24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0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894792"/>
            <a:ext cx="11299888" cy="14789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juga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memperbaiki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ketika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user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menambahkan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Jadi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apabila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menambahkan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terjadi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update data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 view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id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bernilai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null (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kosong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ilustrasi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programnya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Menampilkan</a:t>
            </a:r>
            <a:r>
              <a:rPr lang="en-US" sz="4800" b="1" dirty="0" smtClean="0">
                <a:solidFill>
                  <a:srgbClr val="00B0F0"/>
                </a:solidFill>
              </a:rPr>
              <a:t> Data Dari Database</a:t>
            </a:r>
            <a:endParaRPr lang="id-ID" sz="44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41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47" y="1904031"/>
            <a:ext cx="5591608" cy="47928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7310" y="6169892"/>
            <a:ext cx="5458690" cy="24437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84"/>
          <p:cNvSpPr txBox="1"/>
          <p:nvPr/>
        </p:nvSpPr>
        <p:spPr>
          <a:xfrm>
            <a:off x="6228918" y="5840965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6815925" y="5802162"/>
            <a:ext cx="4203057" cy="87400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Data ke-6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ketika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ditambahkan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tidak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muncul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idnya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tapi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didatabase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6400800" y="2463938"/>
            <a:ext cx="5615709" cy="13691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Hal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disebabkan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arena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memang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insert Data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tidak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menset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dikarenakan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menggunakan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auto increment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rancangan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tabelnhya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Shape 84"/>
          <p:cNvSpPr txBox="1"/>
          <p:nvPr/>
        </p:nvSpPr>
        <p:spPr>
          <a:xfrm>
            <a:off x="6400800" y="3985492"/>
            <a:ext cx="5615709" cy="11129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Sehingga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tangani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 id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sesuai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yg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generate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ketika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operasi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insert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dilakukan</a:t>
            </a: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2705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84"/>
          <p:cNvSpPr txBox="1"/>
          <p:nvPr/>
        </p:nvSpPr>
        <p:spPr>
          <a:xfrm>
            <a:off x="154272" y="894792"/>
            <a:ext cx="11299888" cy="7866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kembali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Implementasi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DAO,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kemudian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modifikasi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menyelesaikan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masalah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slide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sebelumnya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(ID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tidak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tampil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ketika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Menampilkan</a:t>
            </a:r>
            <a:r>
              <a:rPr lang="en-US" sz="4800" b="1" dirty="0" smtClean="0">
                <a:solidFill>
                  <a:srgbClr val="00B0F0"/>
                </a:solidFill>
              </a:rPr>
              <a:t> Data Dari Database</a:t>
            </a:r>
            <a:endParaRPr lang="id-ID" sz="4400" b="1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66" y="2233788"/>
            <a:ext cx="10751107" cy="4185484"/>
          </a:xfrm>
          <a:prstGeom prst="rect">
            <a:avLst/>
          </a:prstGeom>
        </p:spPr>
      </p:pic>
      <p:sp>
        <p:nvSpPr>
          <p:cNvPr id="15" name="Shape 84"/>
          <p:cNvSpPr txBox="1"/>
          <p:nvPr/>
        </p:nvSpPr>
        <p:spPr>
          <a:xfrm>
            <a:off x="154272" y="1520990"/>
            <a:ext cx="11299888" cy="78668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block try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insertAnggota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() ,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beberapa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baris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3766" y="2161310"/>
            <a:ext cx="10900394" cy="438727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67783" y="2761634"/>
            <a:ext cx="3334326" cy="230947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05709" y="4668943"/>
            <a:ext cx="5306291" cy="1122257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84"/>
          <p:cNvSpPr txBox="1"/>
          <p:nvPr/>
        </p:nvSpPr>
        <p:spPr>
          <a:xfrm>
            <a:off x="7650597" y="2350505"/>
            <a:ext cx="4203057" cy="4111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Generated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7" name="Shape 84"/>
          <p:cNvSpPr txBox="1"/>
          <p:nvPr/>
        </p:nvSpPr>
        <p:spPr>
          <a:xfrm>
            <a:off x="7176459" y="4823632"/>
            <a:ext cx="4203057" cy="8290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Jika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recordnya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maka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Ambil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yang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digenerate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oleh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auto increment -&gt; set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kedalam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358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54272" y="968220"/>
            <a:ext cx="10957073" cy="9344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aktivitas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terakhir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di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langkah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melakukan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implementasi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Class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Class Main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Jadi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disini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memanggil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AnggotaView</a:t>
            </a:r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menapilkan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UI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)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main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Implemetasi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pada</a:t>
            </a:r>
            <a:r>
              <a:rPr lang="en-US" sz="4800" b="1" dirty="0" smtClean="0">
                <a:solidFill>
                  <a:srgbClr val="00B0F0"/>
                </a:solidFill>
              </a:rPr>
              <a:t> Class Main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43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946" y="2087418"/>
            <a:ext cx="10326254" cy="417444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8" y="2196120"/>
            <a:ext cx="7877752" cy="4043045"/>
          </a:xfrm>
          <a:prstGeom prst="rect">
            <a:avLst/>
          </a:prstGeom>
        </p:spPr>
      </p:pic>
      <p:sp>
        <p:nvSpPr>
          <p:cNvPr id="12" name="Shape 84"/>
          <p:cNvSpPr txBox="1"/>
          <p:nvPr/>
        </p:nvSpPr>
        <p:spPr>
          <a:xfrm>
            <a:off x="641296" y="6255112"/>
            <a:ext cx="10133554" cy="8290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*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Disini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,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Anda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boleh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menghapus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Main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view (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menghindari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bentrok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/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salah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pemanggilan</a:t>
            </a:r>
            <a:r>
              <a:rPr lang="en-US" sz="14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</a:t>
            </a:r>
            <a:endParaRPr lang="en-US" sz="3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53311" y="3158837"/>
            <a:ext cx="3842325" cy="24938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84"/>
          <p:cNvSpPr txBox="1"/>
          <p:nvPr/>
        </p:nvSpPr>
        <p:spPr>
          <a:xfrm>
            <a:off x="5495636" y="3132326"/>
            <a:ext cx="5320462" cy="446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Panggil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SwingUtilities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-&gt;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object </a:t>
            </a:r>
            <a:r>
              <a:rPr lang="en-US" sz="12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2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Runnable</a:t>
            </a:r>
            <a:endParaRPr lang="en-US" sz="2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7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4971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Langkah</a:t>
            </a:r>
            <a:r>
              <a:rPr lang="en-US" sz="6600" b="1" dirty="0" smtClean="0">
                <a:solidFill>
                  <a:schemeClr val="bg1"/>
                </a:solidFill>
              </a:rPr>
              <a:t> 12  : </a:t>
            </a:r>
          </a:p>
          <a:p>
            <a:pPr algn="just"/>
            <a:r>
              <a:rPr lang="en-US" sz="4400" b="1" dirty="0" err="1" smtClean="0">
                <a:solidFill>
                  <a:srgbClr val="FFFF00"/>
                </a:solidFill>
              </a:rPr>
              <a:t>Melakukan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Pengujian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Aplikasi</a:t>
            </a:r>
            <a:endParaRPr lang="id-ID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5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35798" y="1069819"/>
            <a:ext cx="10957073" cy="9344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Menambah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Melalui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Kelola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Pengujian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Aplikasi</a:t>
            </a:r>
            <a:endParaRPr lang="id-ID" sz="4800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1" y="1687885"/>
            <a:ext cx="5309754" cy="456830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5769049" y="3779785"/>
            <a:ext cx="896353" cy="58901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936" y="1764673"/>
            <a:ext cx="5309755" cy="45115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44145" y="5994399"/>
            <a:ext cx="5127548" cy="184727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2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4"/>
          <p:cNvSpPr txBox="1"/>
          <p:nvPr/>
        </p:nvSpPr>
        <p:spPr>
          <a:xfrm>
            <a:off x="135798" y="1060582"/>
            <a:ext cx="10957073" cy="5937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Mengubah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17)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Melalui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Kelola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Pengujian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Aplikasi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769049" y="3779785"/>
            <a:ext cx="896353" cy="58901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5" y="1764673"/>
            <a:ext cx="5308816" cy="452476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48235" y="5994399"/>
            <a:ext cx="5127548" cy="184727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292"/>
          <a:stretch/>
        </p:blipFill>
        <p:spPr>
          <a:xfrm>
            <a:off x="6777842" y="1879479"/>
            <a:ext cx="5219538" cy="44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7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88" y="1820153"/>
            <a:ext cx="5247054" cy="4452937"/>
          </a:xfrm>
          <a:prstGeom prst="rect">
            <a:avLst/>
          </a:prstGeom>
        </p:spPr>
      </p:pic>
      <p:sp>
        <p:nvSpPr>
          <p:cNvPr id="14" name="Shape 84"/>
          <p:cNvSpPr txBox="1"/>
          <p:nvPr/>
        </p:nvSpPr>
        <p:spPr>
          <a:xfrm>
            <a:off x="135798" y="1060582"/>
            <a:ext cx="10957073" cy="59378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Menghapus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id 17)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Melalui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Kelola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endParaRPr lang="en-US" b="1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800" dirty="0" smtClean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Pengujian</a:t>
            </a:r>
            <a:r>
              <a:rPr lang="en-US" sz="4800" b="1" dirty="0" smtClean="0">
                <a:solidFill>
                  <a:srgbClr val="00B0F0"/>
                </a:solidFill>
              </a:rPr>
              <a:t> </a:t>
            </a:r>
            <a:r>
              <a:rPr lang="en-US" sz="4800" b="1" dirty="0" err="1" smtClean="0">
                <a:solidFill>
                  <a:srgbClr val="00B0F0"/>
                </a:solidFill>
              </a:rPr>
              <a:t>Aplikasi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769049" y="3779785"/>
            <a:ext cx="896353" cy="58901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4488" y="5975927"/>
            <a:ext cx="5127548" cy="184727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295" y="1856934"/>
            <a:ext cx="5144475" cy="441615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89222" y="5975927"/>
            <a:ext cx="5127548" cy="184727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49716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Untuk</a:t>
            </a:r>
            <a:r>
              <a:rPr lang="en-US" sz="6600" b="1" dirty="0" smtClean="0">
                <a:solidFill>
                  <a:schemeClr val="bg1"/>
                </a:solidFill>
              </a:rPr>
              <a:t> </a:t>
            </a:r>
            <a:r>
              <a:rPr lang="en-US" sz="6600" b="1" dirty="0" err="1" smtClean="0">
                <a:solidFill>
                  <a:schemeClr val="bg1"/>
                </a:solidFill>
              </a:rPr>
              <a:t>Pengujian</a:t>
            </a:r>
            <a:r>
              <a:rPr lang="en-US" sz="6600" b="1" dirty="0" smtClean="0">
                <a:solidFill>
                  <a:schemeClr val="bg1"/>
                </a:solidFill>
              </a:rPr>
              <a:t> </a:t>
            </a:r>
            <a:r>
              <a:rPr lang="en-US" sz="6600" b="1" dirty="0" err="1" smtClean="0">
                <a:solidFill>
                  <a:schemeClr val="bg1"/>
                </a:solidFill>
              </a:rPr>
              <a:t>lainnya</a:t>
            </a:r>
            <a:r>
              <a:rPr lang="en-US" sz="6600" b="1" dirty="0" smtClean="0">
                <a:solidFill>
                  <a:schemeClr val="bg1"/>
                </a:solidFill>
              </a:rPr>
              <a:t>… </a:t>
            </a:r>
          </a:p>
          <a:p>
            <a:pPr algn="just"/>
            <a:r>
              <a:rPr lang="en-US" sz="2800" b="1" dirty="0" err="1" smtClean="0">
                <a:solidFill>
                  <a:srgbClr val="FFFF00"/>
                </a:solidFill>
              </a:rPr>
              <a:t>Silakan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lakukan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secara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mandiri</a:t>
            </a:r>
            <a:r>
              <a:rPr lang="en-US" sz="2800" b="1" dirty="0" smtClean="0">
                <a:solidFill>
                  <a:srgbClr val="FFFF00"/>
                </a:solidFill>
              </a:rPr>
              <a:t>, </a:t>
            </a:r>
            <a:r>
              <a:rPr lang="en-US" sz="2800" b="1" dirty="0" err="1" smtClean="0">
                <a:solidFill>
                  <a:srgbClr val="FFFF00"/>
                </a:solidFill>
              </a:rPr>
              <a:t>Apabila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masi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ada</a:t>
            </a:r>
            <a:r>
              <a:rPr lang="en-US" sz="2800" b="1" dirty="0" smtClean="0">
                <a:solidFill>
                  <a:srgbClr val="FFFF00"/>
                </a:solidFill>
              </a:rPr>
              <a:t> bug (</a:t>
            </a:r>
            <a:r>
              <a:rPr lang="en-US" sz="2800" b="1" dirty="0" err="1" smtClean="0">
                <a:solidFill>
                  <a:srgbClr val="FFFF00"/>
                </a:solidFill>
              </a:rPr>
              <a:t>alur</a:t>
            </a:r>
            <a:r>
              <a:rPr lang="en-US" sz="2800" b="1" dirty="0" smtClean="0">
                <a:solidFill>
                  <a:srgbClr val="FFFF00"/>
                </a:solidFill>
              </a:rPr>
              <a:t> program </a:t>
            </a:r>
            <a:r>
              <a:rPr lang="en-US" sz="2800" b="1" dirty="0" err="1" smtClean="0">
                <a:solidFill>
                  <a:srgbClr val="FFFF00"/>
                </a:solidFill>
              </a:rPr>
              <a:t>tidak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sesuai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keinginan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silakan</a:t>
            </a:r>
            <a:r>
              <a:rPr lang="en-US" sz="2800" b="1" dirty="0" smtClean="0">
                <a:solidFill>
                  <a:srgbClr val="FFFF00"/>
                </a:solidFill>
              </a:rPr>
              <a:t> di </a:t>
            </a:r>
            <a:r>
              <a:rPr lang="en-US" sz="2800" b="1" dirty="0" err="1" smtClean="0">
                <a:solidFill>
                  <a:srgbClr val="FFFF00"/>
                </a:solidFill>
              </a:rPr>
              <a:t>pecahkan</a:t>
            </a: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</a:rPr>
              <a:t>mandiri</a:t>
            </a:r>
            <a:r>
              <a:rPr lang="en-US" sz="2800" b="1" dirty="0" smtClean="0">
                <a:solidFill>
                  <a:srgbClr val="FFFF00"/>
                </a:solidFill>
              </a:rPr>
              <a:t>)</a:t>
            </a:r>
            <a:endParaRPr lang="id-ID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0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41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1710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B0F0"/>
                </a:solidFill>
              </a:rPr>
              <a:t>TERIMAKASIH</a:t>
            </a:r>
            <a:endParaRPr lang="id-ID" sz="7200" b="1" dirty="0">
              <a:solidFill>
                <a:srgbClr val="00B0F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113885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A7A1D4F-D287-4310-8EF0-4B8E257A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1272"/>
            <a:ext cx="3014644" cy="73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2198" y="1108987"/>
            <a:ext cx="9883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Untuk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pertemuan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ini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kita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akan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berfokus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pada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pembuatan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Arsitektur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MVC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didalam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rancangan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database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mengelola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 data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anggota</a:t>
            </a:r>
            <a:endParaRPr lang="id-ID" sz="20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8307" y="45196"/>
            <a:ext cx="1191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69BD"/>
                </a:solidFill>
              </a:rPr>
              <a:t>Langkah</a:t>
            </a:r>
            <a:r>
              <a:rPr lang="en-US" sz="4800" b="1" dirty="0" smtClean="0">
                <a:solidFill>
                  <a:srgbClr val="0069BD"/>
                </a:solidFill>
              </a:rPr>
              <a:t> – </a:t>
            </a:r>
            <a:r>
              <a:rPr lang="en-US" sz="4800" b="1" dirty="0" err="1" smtClean="0">
                <a:solidFill>
                  <a:srgbClr val="0069BD"/>
                </a:solidFill>
              </a:rPr>
              <a:t>Langkah</a:t>
            </a:r>
            <a:r>
              <a:rPr lang="en-US" sz="4800" b="1" dirty="0" smtClean="0">
                <a:solidFill>
                  <a:srgbClr val="0069BD"/>
                </a:solidFill>
              </a:rPr>
              <a:t> </a:t>
            </a:r>
            <a:r>
              <a:rPr lang="en-US" sz="4800" b="1" dirty="0" err="1" smtClean="0">
                <a:solidFill>
                  <a:srgbClr val="0069BD"/>
                </a:solidFill>
              </a:rPr>
              <a:t>Pembuatan</a:t>
            </a:r>
            <a:r>
              <a:rPr lang="en-US" sz="4800" b="1" dirty="0" smtClean="0">
                <a:solidFill>
                  <a:srgbClr val="0069BD"/>
                </a:solidFill>
              </a:rPr>
              <a:t> </a:t>
            </a:r>
            <a:r>
              <a:rPr lang="en-US" sz="4800" b="1" dirty="0" err="1" smtClean="0">
                <a:solidFill>
                  <a:srgbClr val="0069BD"/>
                </a:solidFill>
              </a:rPr>
              <a:t>aplikasi</a:t>
            </a:r>
            <a:r>
              <a:rPr lang="en-US" sz="4800" b="1" dirty="0" smtClean="0">
                <a:solidFill>
                  <a:srgbClr val="0069BD"/>
                </a:solidFill>
              </a:rPr>
              <a:t> (</a:t>
            </a:r>
            <a:r>
              <a:rPr lang="en-US" sz="4800" b="1" dirty="0" err="1" smtClean="0">
                <a:solidFill>
                  <a:srgbClr val="0069BD"/>
                </a:solidFill>
              </a:rPr>
              <a:t>con’t</a:t>
            </a:r>
            <a:r>
              <a:rPr lang="en-US" sz="4800" b="1" dirty="0" smtClean="0">
                <a:solidFill>
                  <a:srgbClr val="0069BD"/>
                </a:solidFill>
              </a:rPr>
              <a:t>)</a:t>
            </a:r>
            <a:endParaRPr lang="id-ID" sz="4800" b="1" dirty="0">
              <a:solidFill>
                <a:srgbClr val="0069BD"/>
              </a:solidFill>
            </a:endParaRPr>
          </a:p>
        </p:txBody>
      </p:sp>
      <p:pic>
        <p:nvPicPr>
          <p:cNvPr id="24" name="Picture 6" descr="Think PNG HD Image | PNG 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127" y="1108987"/>
            <a:ext cx="4609231" cy="57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TextBox 25"/>
          <p:cNvSpPr txBox="1"/>
          <p:nvPr/>
        </p:nvSpPr>
        <p:spPr>
          <a:xfrm>
            <a:off x="11454161" y="6261863"/>
            <a:ext cx="737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2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4340" y="2025840"/>
            <a:ext cx="828180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project &amp; packager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Baru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View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Database (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MySql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Koneksi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Mapping Object Database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kedalam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Entitas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(Class)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Service DAO (Interface)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Fungsi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CRUD 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2000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Implementasi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DAO)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Management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</a:rPr>
              <a:t>Transaksi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DAO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Model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Membuat</a:t>
            </a: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Controller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Mengkomunikasikan</a:t>
            </a: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Controller di View</a:t>
            </a:r>
          </a:p>
          <a:p>
            <a:pPr marL="457200" indent="-457200" algn="just">
              <a:spcBef>
                <a:spcPts val="600"/>
              </a:spcBef>
              <a:buFont typeface="+mj-lt"/>
              <a:buAutoNum type="arabicPeriod"/>
            </a:pPr>
            <a:r>
              <a:rPr lang="en-US" sz="2000" b="1" dirty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 </a:t>
            </a:r>
            <a:r>
              <a:rPr lang="en-US" sz="2000" b="1" dirty="0" err="1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Aplikasi</a:t>
            </a:r>
            <a:endParaRPr lang="id-ID" sz="20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617" y="2434073"/>
            <a:ext cx="112477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600" b="1" dirty="0" err="1" smtClean="0">
                <a:solidFill>
                  <a:schemeClr val="bg1"/>
                </a:solidFill>
              </a:rPr>
              <a:t>Langkah</a:t>
            </a:r>
            <a:r>
              <a:rPr lang="en-US" sz="6600" b="1" dirty="0" smtClean="0">
                <a:solidFill>
                  <a:schemeClr val="bg1"/>
                </a:solidFill>
              </a:rPr>
              <a:t> 9  : </a:t>
            </a:r>
          </a:p>
          <a:p>
            <a:pPr algn="just"/>
            <a:r>
              <a:rPr lang="en-US" sz="4400" b="1" dirty="0" err="1" smtClean="0">
                <a:solidFill>
                  <a:srgbClr val="FFFF00"/>
                </a:solidFill>
              </a:rPr>
              <a:t>Membuat</a:t>
            </a:r>
            <a:r>
              <a:rPr lang="en-US" sz="4400" b="1" dirty="0" smtClean="0">
                <a:solidFill>
                  <a:srgbClr val="FFFF00"/>
                </a:solidFill>
              </a:rPr>
              <a:t> </a:t>
            </a:r>
            <a:r>
              <a:rPr lang="en-US" sz="4400" b="1" dirty="0" err="1" smtClean="0">
                <a:solidFill>
                  <a:srgbClr val="FFFF00"/>
                </a:solidFill>
              </a:rPr>
              <a:t>Komponen</a:t>
            </a:r>
            <a:r>
              <a:rPr lang="en-US" sz="4400" b="1" dirty="0" smtClean="0">
                <a:solidFill>
                  <a:srgbClr val="FFFF00"/>
                </a:solidFill>
              </a:rPr>
              <a:t> Model</a:t>
            </a:r>
            <a:endParaRPr lang="id-ID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Shape 84"/>
          <p:cNvSpPr txBox="1"/>
          <p:nvPr/>
        </p:nvSpPr>
        <p:spPr>
          <a:xfrm>
            <a:off x="191217" y="842855"/>
            <a:ext cx="11624893" cy="985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pembuatan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perlu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2 </a:t>
            </a:r>
            <a:r>
              <a:rPr lang="en-US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buah</a:t>
            </a: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Model.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dibagi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berdasarkan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terhadap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dikelola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didalamnya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91635" y="6261863"/>
            <a:ext cx="6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7</a:t>
            </a:r>
            <a:endParaRPr lang="id-ID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65" y="1986636"/>
            <a:ext cx="5923972" cy="48100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09" y="2778032"/>
            <a:ext cx="5043055" cy="1867859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84"/>
          <p:cNvSpPr txBox="1"/>
          <p:nvPr/>
        </p:nvSpPr>
        <p:spPr>
          <a:xfrm>
            <a:off x="6298397" y="3427928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6766966" y="3437807"/>
            <a:ext cx="4168890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Form Input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 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7313" y="4996873"/>
            <a:ext cx="5612651" cy="1626261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 84"/>
          <p:cNvSpPr txBox="1"/>
          <p:nvPr/>
        </p:nvSpPr>
        <p:spPr>
          <a:xfrm>
            <a:off x="6379612" y="5590470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1" name="Shape 84"/>
          <p:cNvSpPr txBox="1"/>
          <p:nvPr/>
        </p:nvSpPr>
        <p:spPr>
          <a:xfrm>
            <a:off x="6898453" y="5459985"/>
            <a:ext cx="4168890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(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menampilkan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database)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2" name="Shape 84"/>
          <p:cNvSpPr txBox="1"/>
          <p:nvPr/>
        </p:nvSpPr>
        <p:spPr>
          <a:xfrm>
            <a:off x="6810663" y="3986115"/>
            <a:ext cx="4168890" cy="5402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[Class </a:t>
            </a:r>
            <a:r>
              <a:rPr lang="en-US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AnggotaModel</a:t>
            </a: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]</a:t>
            </a:r>
            <a:endParaRPr lang="en-US" sz="5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6973859" y="6013997"/>
            <a:ext cx="4168890" cy="5402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[Class </a:t>
            </a:r>
            <a:r>
              <a:rPr lang="en-US" b="1" dirty="0" err="1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TabelAnggotaModel</a:t>
            </a:r>
            <a:r>
              <a:rPr lang="en-US" b="1" dirty="0" smtClean="0">
                <a:solidFill>
                  <a:srgbClr val="F31D65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]</a:t>
            </a:r>
            <a:endParaRPr lang="en-US" sz="500" b="1" dirty="0">
              <a:solidFill>
                <a:srgbClr val="F31D65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1761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07" y="2690690"/>
            <a:ext cx="8776357" cy="4000986"/>
          </a:xfrm>
          <a:prstGeom prst="rect">
            <a:avLst/>
          </a:prstGeom>
        </p:spPr>
      </p:pic>
      <p:sp>
        <p:nvSpPr>
          <p:cNvPr id="20" name="Shape 84"/>
          <p:cNvSpPr txBox="1"/>
          <p:nvPr/>
        </p:nvSpPr>
        <p:spPr>
          <a:xfrm>
            <a:off x="167215" y="894792"/>
            <a:ext cx="11286945" cy="782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Model yang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pertama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TabelAnggotaModel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Tambahkan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sebuah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baru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package Model.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</a:t>
            </a:r>
            <a:r>
              <a:rPr lang="en-US" sz="4800" b="1" dirty="0" err="1" smtClean="0">
                <a:solidFill>
                  <a:srgbClr val="00B0F0"/>
                </a:solidFill>
              </a:rPr>
              <a:t>Tabel</a:t>
            </a:r>
            <a:r>
              <a:rPr lang="en-US" sz="4800" b="1" dirty="0" smtClean="0">
                <a:solidFill>
                  <a:srgbClr val="00B0F0"/>
                </a:solidFill>
              </a:rPr>
              <a:t>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5298" y="2639338"/>
            <a:ext cx="10708044" cy="410369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816110" y="6414263"/>
            <a:ext cx="338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6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454160" y="6239165"/>
            <a:ext cx="1475680" cy="557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11591635" y="6261863"/>
            <a:ext cx="60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9</a:t>
            </a:r>
            <a:endParaRPr lang="id-ID" sz="3200" dirty="0">
              <a:solidFill>
                <a:schemeClr val="bg1"/>
              </a:solidFill>
            </a:endParaRPr>
          </a:p>
        </p:txBody>
      </p:sp>
      <p:sp>
        <p:nvSpPr>
          <p:cNvPr id="15" name="Shape 84"/>
          <p:cNvSpPr txBox="1"/>
          <p:nvPr/>
        </p:nvSpPr>
        <p:spPr>
          <a:xfrm>
            <a:off x="167215" y="1577907"/>
            <a:ext cx="11211985" cy="1061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Karena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kita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menampilkan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component Swing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Jtable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mempermudah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mengatur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buatlah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class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anak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Class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AbstractTableModel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(</a:t>
            </a:r>
            <a:r>
              <a:rPr lang="en-US" b="1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gunakan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extends)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76217" y="4784436"/>
            <a:ext cx="7241309" cy="1754908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84"/>
          <p:cNvSpPr txBox="1"/>
          <p:nvPr/>
        </p:nvSpPr>
        <p:spPr>
          <a:xfrm>
            <a:off x="8617526" y="5433095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9" name="Shape 84"/>
          <p:cNvSpPr txBox="1"/>
          <p:nvPr/>
        </p:nvSpPr>
        <p:spPr>
          <a:xfrm>
            <a:off x="9123592" y="5421746"/>
            <a:ext cx="2179782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Method – Method </a:t>
            </a:r>
            <a:b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</a:b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Abstract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0952" y="2856088"/>
            <a:ext cx="2520684" cy="321221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84"/>
          <p:cNvSpPr txBox="1"/>
          <p:nvPr/>
        </p:nvSpPr>
        <p:spPr>
          <a:xfrm>
            <a:off x="5929320" y="2789591"/>
            <a:ext cx="4168890" cy="3423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Inherit Abstract Class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16" name="Shape 84"/>
          <p:cNvSpPr txBox="1"/>
          <p:nvPr/>
        </p:nvSpPr>
        <p:spPr>
          <a:xfrm>
            <a:off x="6397680" y="3762062"/>
            <a:ext cx="862102" cy="548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-&gt;</a:t>
            </a:r>
            <a:endParaRPr lang="en-US" sz="700" b="1" dirty="0"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3" name="Shape 84"/>
          <p:cNvSpPr txBox="1"/>
          <p:nvPr/>
        </p:nvSpPr>
        <p:spPr>
          <a:xfrm>
            <a:off x="6948120" y="3762062"/>
            <a:ext cx="3046268" cy="817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Data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ditampung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List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50109" y="3925456"/>
            <a:ext cx="4479211" cy="321009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1702"/>
          <a:stretch/>
        </p:blipFill>
        <p:spPr>
          <a:xfrm>
            <a:off x="603006" y="1971588"/>
            <a:ext cx="4597068" cy="2914448"/>
          </a:xfrm>
          <a:prstGeom prst="rect">
            <a:avLst/>
          </a:prstGeom>
        </p:spPr>
      </p:pic>
      <p:sp>
        <p:nvSpPr>
          <p:cNvPr id="20" name="Shape 84"/>
          <p:cNvSpPr txBox="1"/>
          <p:nvPr/>
        </p:nvSpPr>
        <p:spPr>
          <a:xfrm>
            <a:off x="167215" y="894792"/>
            <a:ext cx="11286945" cy="782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Isilah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setiap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method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tersebut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dengan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kebutuhan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untuk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menampilkan</a:t>
            </a:r>
            <a:r>
              <a:rPr lang="en-US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data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anggota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didalam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aplikasi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.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Contoh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kode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nya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adalah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sebagai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berikut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:</a:t>
            </a:r>
            <a:endParaRPr lang="en-US" b="1" dirty="0">
              <a:solidFill>
                <a:srgbClr val="F20253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30" y="63795"/>
            <a:ext cx="1177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 smtClean="0">
                <a:solidFill>
                  <a:srgbClr val="00B0F0"/>
                </a:solidFill>
              </a:rPr>
              <a:t>Praktikum</a:t>
            </a:r>
            <a:r>
              <a:rPr lang="en-US" sz="4800" b="1" dirty="0" smtClean="0">
                <a:solidFill>
                  <a:srgbClr val="00B0F0"/>
                </a:solidFill>
              </a:rPr>
              <a:t> : </a:t>
            </a:r>
            <a:r>
              <a:rPr lang="en-US" sz="4800" b="1" dirty="0" err="1" smtClean="0">
                <a:solidFill>
                  <a:srgbClr val="00B0F0"/>
                </a:solidFill>
              </a:rPr>
              <a:t>Membuat</a:t>
            </a:r>
            <a:r>
              <a:rPr lang="en-US" sz="4800" b="1" dirty="0" smtClean="0">
                <a:solidFill>
                  <a:srgbClr val="00B0F0"/>
                </a:solidFill>
              </a:rPr>
              <a:t> Model (</a:t>
            </a:r>
            <a:r>
              <a:rPr lang="en-US" sz="4800" b="1" dirty="0" err="1" smtClean="0">
                <a:solidFill>
                  <a:srgbClr val="00B0F0"/>
                </a:solidFill>
              </a:rPr>
              <a:t>Tabel</a:t>
            </a:r>
            <a:r>
              <a:rPr lang="en-US" sz="4800" b="1" dirty="0" smtClean="0">
                <a:solidFill>
                  <a:srgbClr val="00B0F0"/>
                </a:solidFill>
              </a:rPr>
              <a:t>)</a:t>
            </a:r>
            <a:endParaRPr lang="id-ID" sz="4800" b="1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5298" y="1869989"/>
            <a:ext cx="4689430" cy="3173066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64728" y="1869988"/>
            <a:ext cx="6551382" cy="4926655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585480" y="2508164"/>
            <a:ext cx="3346737" cy="271981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69915" y="3793402"/>
            <a:ext cx="3436194" cy="547689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hape 84"/>
          <p:cNvSpPr txBox="1"/>
          <p:nvPr/>
        </p:nvSpPr>
        <p:spPr>
          <a:xfrm>
            <a:off x="981894" y="1869989"/>
            <a:ext cx="4168890" cy="3423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Atur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jumlah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baris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sp>
        <p:nvSpPr>
          <p:cNvPr id="26" name="Shape 84"/>
          <p:cNvSpPr txBox="1"/>
          <p:nvPr/>
        </p:nvSpPr>
        <p:spPr>
          <a:xfrm>
            <a:off x="901872" y="3183418"/>
            <a:ext cx="4168890" cy="3423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Atur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jumlah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kolom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32" y="1927835"/>
            <a:ext cx="6374468" cy="1237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804" y="3164945"/>
            <a:ext cx="5966691" cy="354065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026460" y="3172388"/>
            <a:ext cx="5427700" cy="3533212"/>
          </a:xfrm>
          <a:prstGeom prst="rect">
            <a:avLst/>
          </a:prstGeom>
          <a:noFill/>
          <a:ln w="19050"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 84"/>
          <p:cNvSpPr txBox="1"/>
          <p:nvPr/>
        </p:nvSpPr>
        <p:spPr>
          <a:xfrm>
            <a:off x="6655865" y="6053480"/>
            <a:ext cx="4687706" cy="65211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Atur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Nilai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yang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akan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ditampilkan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pada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tabel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-&gt;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diambil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</a:t>
            </a:r>
            <a:r>
              <a:rPr lang="en-US" sz="1600" b="1" dirty="0" err="1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dari</a:t>
            </a:r>
            <a:r>
              <a:rPr lang="en-US" sz="1600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Lato"/>
                <a:sym typeface="Lato"/>
              </a:rPr>
              <a:t> List</a:t>
            </a:r>
            <a:endParaRPr lang="en-US" sz="400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657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10420</TotalTime>
  <Words>2318</Words>
  <Application>Microsoft Office PowerPoint</Application>
  <PresentationFormat>Widescreen</PresentationFormat>
  <Paragraphs>273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Lato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Marketing</dc:title>
  <dc:creator>Windows User</dc:creator>
  <cp:lastModifiedBy>Windows User</cp:lastModifiedBy>
  <cp:revision>1933</cp:revision>
  <dcterms:created xsi:type="dcterms:W3CDTF">2020-01-07T01:20:17Z</dcterms:created>
  <dcterms:modified xsi:type="dcterms:W3CDTF">2022-07-28T06:23:44Z</dcterms:modified>
</cp:coreProperties>
</file>